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922a0153a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922a0153a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22a0153a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22a0153a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22a0153a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22a0153a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922a0153a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922a0153a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922a0153a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922a0153a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22a0153a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922a0153a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22a0153a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922a0153a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22a0153a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22a0153a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mailto:vip@housinganywhere.com"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B27"/>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72263"/>
          <a:stretch/>
        </p:blipFill>
        <p:spPr>
          <a:xfrm>
            <a:off x="0" y="3716901"/>
            <a:ext cx="9144000" cy="1426599"/>
          </a:xfrm>
          <a:prstGeom prst="rect">
            <a:avLst/>
          </a:prstGeom>
          <a:noFill/>
          <a:ln>
            <a:noFill/>
          </a:ln>
        </p:spPr>
      </p:pic>
      <p:pic>
        <p:nvPicPr>
          <p:cNvPr id="55" name="Google Shape;55;p13"/>
          <p:cNvPicPr preferRelativeResize="0"/>
          <p:nvPr/>
        </p:nvPicPr>
        <p:blipFill rotWithShape="1">
          <a:blip r:embed="rId4">
            <a:alphaModFix/>
          </a:blip>
          <a:srcRect b="0" l="0" r="0" t="0"/>
          <a:stretch/>
        </p:blipFill>
        <p:spPr>
          <a:xfrm>
            <a:off x="3749350" y="4289100"/>
            <a:ext cx="1645302" cy="434600"/>
          </a:xfrm>
          <a:prstGeom prst="rect">
            <a:avLst/>
          </a:prstGeom>
          <a:noFill/>
          <a:ln>
            <a:noFill/>
          </a:ln>
        </p:spPr>
      </p:pic>
      <p:sp>
        <p:nvSpPr>
          <p:cNvPr id="56" name="Google Shape;56;p13"/>
          <p:cNvSpPr txBox="1"/>
          <p:nvPr/>
        </p:nvSpPr>
        <p:spPr>
          <a:xfrm>
            <a:off x="659100" y="1418225"/>
            <a:ext cx="7825800" cy="136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lang="en-GB" sz="3900">
                <a:solidFill>
                  <a:srgbClr val="F5FFEB"/>
                </a:solidFill>
                <a:latin typeface="Inter ExtraBold"/>
                <a:ea typeface="Inter ExtraBold"/>
                <a:cs typeface="Inter ExtraBold"/>
                <a:sym typeface="Inter ExtraBold"/>
              </a:rPr>
              <a:t>The Housing Platform</a:t>
            </a:r>
            <a:endParaRPr sz="3900">
              <a:solidFill>
                <a:srgbClr val="F5FFEB"/>
              </a:solidFill>
              <a:latin typeface="Inter ExtraBold"/>
              <a:ea typeface="Inter ExtraBold"/>
              <a:cs typeface="Inter ExtraBold"/>
              <a:sym typeface="Inter ExtraBold"/>
            </a:endParaRPr>
          </a:p>
          <a:p>
            <a:pPr indent="0" lvl="0" marL="0" marR="0" rtl="0" algn="ctr">
              <a:lnSpc>
                <a:spcPct val="100000"/>
              </a:lnSpc>
              <a:spcBef>
                <a:spcPts val="0"/>
              </a:spcBef>
              <a:spcAft>
                <a:spcPts val="0"/>
              </a:spcAft>
              <a:buClr>
                <a:srgbClr val="000000"/>
              </a:buClr>
              <a:buSzPts val="3900"/>
              <a:buFont typeface="Arial"/>
              <a:buNone/>
            </a:pPr>
            <a:r>
              <a:rPr lang="en-GB" sz="3900">
                <a:solidFill>
                  <a:srgbClr val="F5FFEB"/>
                </a:solidFill>
                <a:latin typeface="Inter ExtraBold"/>
                <a:ea typeface="Inter ExtraBold"/>
                <a:cs typeface="Inter ExtraBold"/>
                <a:sym typeface="Inter ExtraBold"/>
              </a:rPr>
              <a:t>For Student </a:t>
            </a:r>
            <a:r>
              <a:rPr lang="en-GB" sz="3900">
                <a:solidFill>
                  <a:srgbClr val="F5FFEB"/>
                </a:solidFill>
                <a:latin typeface="Inter ExtraBold"/>
                <a:ea typeface="Inter ExtraBold"/>
                <a:cs typeface="Inter ExtraBold"/>
                <a:sym typeface="Inter ExtraBold"/>
              </a:rPr>
              <a:t>Accommodation</a:t>
            </a:r>
            <a:endParaRPr sz="3900">
              <a:solidFill>
                <a:srgbClr val="F5FFEB"/>
              </a:solidFill>
              <a:latin typeface="Inter ExtraBold"/>
              <a:ea typeface="Inter ExtraBold"/>
              <a:cs typeface="Inter ExtraBold"/>
              <a:sym typeface="Inter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FFB"/>
        </a:solidFill>
      </p:bgPr>
    </p:bg>
    <p:spTree>
      <p:nvGrpSpPr>
        <p:cNvPr id="60" name="Shape 60"/>
        <p:cNvGrpSpPr/>
        <p:nvPr/>
      </p:nvGrpSpPr>
      <p:grpSpPr>
        <a:xfrm>
          <a:off x="0" y="0"/>
          <a:ext cx="0" cy="0"/>
          <a:chOff x="0" y="0"/>
          <a:chExt cx="0" cy="0"/>
        </a:xfrm>
      </p:grpSpPr>
      <p:sp>
        <p:nvSpPr>
          <p:cNvPr id="61" name="Google Shape;61;p14"/>
          <p:cNvSpPr txBox="1"/>
          <p:nvPr/>
        </p:nvSpPr>
        <p:spPr>
          <a:xfrm>
            <a:off x="232125" y="283050"/>
            <a:ext cx="5112300" cy="178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Safely booking your accommodation abroad</a:t>
            </a:r>
            <a:endParaRPr sz="3900">
              <a:solidFill>
                <a:srgbClr val="002630"/>
              </a:solidFill>
              <a:latin typeface="Inter ExtraBold"/>
              <a:ea typeface="Inter ExtraBold"/>
              <a:cs typeface="Inter ExtraBold"/>
              <a:sym typeface="Inter ExtraBold"/>
            </a:endParaRPr>
          </a:p>
        </p:txBody>
      </p:sp>
      <p:pic>
        <p:nvPicPr>
          <p:cNvPr id="62" name="Google Shape;62;p14"/>
          <p:cNvPicPr preferRelativeResize="0"/>
          <p:nvPr/>
        </p:nvPicPr>
        <p:blipFill rotWithShape="1">
          <a:blip r:embed="rId3">
            <a:alphaModFix/>
          </a:blip>
          <a:srcRect b="0" l="0" r="0" t="0"/>
          <a:stretch/>
        </p:blipFill>
        <p:spPr>
          <a:xfrm>
            <a:off x="232125" y="4751700"/>
            <a:ext cx="214228" cy="179123"/>
          </a:xfrm>
          <a:prstGeom prst="rect">
            <a:avLst/>
          </a:prstGeom>
          <a:noFill/>
          <a:ln>
            <a:noFill/>
          </a:ln>
        </p:spPr>
      </p:pic>
      <p:sp>
        <p:nvSpPr>
          <p:cNvPr id="63" name="Google Shape;63;p14"/>
          <p:cNvSpPr txBox="1"/>
          <p:nvPr/>
        </p:nvSpPr>
        <p:spPr>
          <a:xfrm>
            <a:off x="427175" y="4691900"/>
            <a:ext cx="1572000" cy="26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lang="en-GB" sz="800">
                <a:solidFill>
                  <a:srgbClr val="002630"/>
                </a:solidFill>
                <a:latin typeface="Inter"/>
                <a:ea typeface="Inter"/>
                <a:cs typeface="Inter"/>
                <a:sym typeface="Inter"/>
              </a:rPr>
              <a:t>HOUSINGANYWHERE | 2</a:t>
            </a:r>
            <a:endParaRPr b="0" i="0" sz="800" u="none" cap="none" strike="noStrike">
              <a:solidFill>
                <a:srgbClr val="002630"/>
              </a:solidFill>
              <a:latin typeface="Inter"/>
              <a:ea typeface="Inter"/>
              <a:cs typeface="Inter"/>
              <a:sym typeface="Inter"/>
            </a:endParaRPr>
          </a:p>
        </p:txBody>
      </p:sp>
      <p:sp>
        <p:nvSpPr>
          <p:cNvPr id="64" name="Google Shape;64;p14"/>
          <p:cNvSpPr txBox="1"/>
          <p:nvPr/>
        </p:nvSpPr>
        <p:spPr>
          <a:xfrm>
            <a:off x="232125" y="2200100"/>
            <a:ext cx="4419000" cy="118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300">
                <a:solidFill>
                  <a:srgbClr val="002630"/>
                </a:solidFill>
                <a:latin typeface="Inter"/>
                <a:ea typeface="Inter"/>
                <a:cs typeface="Inter"/>
                <a:sym typeface="Inter"/>
              </a:rPr>
              <a:t>HousingAnywhere works together with universities and institutions worldwide to help international talents easily and safely book their room abroad! How? By connecting them with outgoing exchange students, private landlords, host families, etc.</a:t>
            </a:r>
            <a:endParaRPr sz="1300">
              <a:solidFill>
                <a:srgbClr val="00263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3900"/>
              <a:buFont typeface="Arial"/>
              <a:buNone/>
            </a:pPr>
            <a:r>
              <a:t/>
            </a:r>
            <a:endParaRPr sz="1300">
              <a:solidFill>
                <a:srgbClr val="002630"/>
              </a:solidFill>
              <a:latin typeface="Inter ExtraBold"/>
              <a:ea typeface="Inter ExtraBold"/>
              <a:cs typeface="Inter ExtraBold"/>
              <a:sym typeface="Inter ExtraBold"/>
            </a:endParaRPr>
          </a:p>
        </p:txBody>
      </p:sp>
      <p:pic>
        <p:nvPicPr>
          <p:cNvPr id="65" name="Google Shape;65;p14"/>
          <p:cNvPicPr preferRelativeResize="0"/>
          <p:nvPr/>
        </p:nvPicPr>
        <p:blipFill rotWithShape="1">
          <a:blip r:embed="rId4">
            <a:alphaModFix/>
          </a:blip>
          <a:srcRect b="0" l="9649" r="41142" t="0"/>
          <a:stretch/>
        </p:blipFill>
        <p:spPr>
          <a:xfrm>
            <a:off x="5344425" y="0"/>
            <a:ext cx="3797350"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FFB"/>
        </a:solidFill>
      </p:bgPr>
    </p:bg>
    <p:spTree>
      <p:nvGrpSpPr>
        <p:cNvPr id="69" name="Shape 69"/>
        <p:cNvGrpSpPr/>
        <p:nvPr/>
      </p:nvGrpSpPr>
      <p:grpSpPr>
        <a:xfrm>
          <a:off x="0" y="0"/>
          <a:ext cx="0" cy="0"/>
          <a:chOff x="0" y="0"/>
          <a:chExt cx="0" cy="0"/>
        </a:xfrm>
      </p:grpSpPr>
      <p:sp>
        <p:nvSpPr>
          <p:cNvPr id="70" name="Google Shape;70;p15"/>
          <p:cNvSpPr txBox="1"/>
          <p:nvPr/>
        </p:nvSpPr>
        <p:spPr>
          <a:xfrm>
            <a:off x="232125" y="283050"/>
            <a:ext cx="5112300" cy="126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A secure booking system</a:t>
            </a:r>
            <a:endParaRPr sz="3900">
              <a:solidFill>
                <a:srgbClr val="002630"/>
              </a:solidFill>
              <a:latin typeface="Inter ExtraBold"/>
              <a:ea typeface="Inter ExtraBold"/>
              <a:cs typeface="Inter ExtraBold"/>
              <a:sym typeface="Inter ExtraBold"/>
            </a:endParaRPr>
          </a:p>
        </p:txBody>
      </p:sp>
      <p:pic>
        <p:nvPicPr>
          <p:cNvPr id="71" name="Google Shape;71;p15"/>
          <p:cNvPicPr preferRelativeResize="0"/>
          <p:nvPr/>
        </p:nvPicPr>
        <p:blipFill rotWithShape="1">
          <a:blip r:embed="rId3">
            <a:alphaModFix/>
          </a:blip>
          <a:srcRect b="0" l="0" r="0" t="0"/>
          <a:stretch/>
        </p:blipFill>
        <p:spPr>
          <a:xfrm>
            <a:off x="232125" y="4751700"/>
            <a:ext cx="214228" cy="179123"/>
          </a:xfrm>
          <a:prstGeom prst="rect">
            <a:avLst/>
          </a:prstGeom>
          <a:noFill/>
          <a:ln>
            <a:noFill/>
          </a:ln>
        </p:spPr>
      </p:pic>
      <p:sp>
        <p:nvSpPr>
          <p:cNvPr id="72" name="Google Shape;72;p15"/>
          <p:cNvSpPr txBox="1"/>
          <p:nvPr/>
        </p:nvSpPr>
        <p:spPr>
          <a:xfrm>
            <a:off x="427175" y="4691900"/>
            <a:ext cx="1572000" cy="26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lang="en-GB" sz="800">
                <a:solidFill>
                  <a:srgbClr val="002630"/>
                </a:solidFill>
                <a:latin typeface="Inter"/>
                <a:ea typeface="Inter"/>
                <a:cs typeface="Inter"/>
                <a:sym typeface="Inter"/>
              </a:rPr>
              <a:t>HOUSINGANYWHERE | 3</a:t>
            </a:r>
            <a:endParaRPr b="0" i="0" sz="800" u="none" cap="none" strike="noStrike">
              <a:solidFill>
                <a:srgbClr val="002630"/>
              </a:solidFill>
              <a:latin typeface="Inter"/>
              <a:ea typeface="Inter"/>
              <a:cs typeface="Inter"/>
              <a:sym typeface="Inter"/>
            </a:endParaRPr>
          </a:p>
        </p:txBody>
      </p:sp>
      <p:sp>
        <p:nvSpPr>
          <p:cNvPr id="73" name="Google Shape;73;p15"/>
          <p:cNvSpPr txBox="1"/>
          <p:nvPr/>
        </p:nvSpPr>
        <p:spPr>
          <a:xfrm>
            <a:off x="232125" y="1667675"/>
            <a:ext cx="4419000" cy="27726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All listings include clear descriptions of what is included in the price and what is not.</a:t>
            </a:r>
            <a:endParaRPr sz="1300">
              <a:solidFill>
                <a:srgbClr val="002630"/>
              </a:solidFill>
              <a:latin typeface="Inter"/>
              <a:ea typeface="Inter"/>
              <a:cs typeface="Inter"/>
              <a:sym typeface="Inter"/>
            </a:endParaRPr>
          </a:p>
          <a:p>
            <a:pPr indent="0" lvl="0" marL="457200" rtl="0" algn="l">
              <a:lnSpc>
                <a:spcPct val="100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00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Your payment is securely </a:t>
            </a:r>
            <a:r>
              <a:rPr lang="en-GB" sz="1300">
                <a:solidFill>
                  <a:srgbClr val="002630"/>
                </a:solidFill>
                <a:latin typeface="Inter"/>
                <a:ea typeface="Inter"/>
                <a:cs typeface="Inter"/>
                <a:sym typeface="Inter"/>
              </a:rPr>
              <a:t>held with us</a:t>
            </a:r>
            <a:r>
              <a:rPr lang="en-GB" sz="1300">
                <a:solidFill>
                  <a:srgbClr val="002630"/>
                </a:solidFill>
                <a:latin typeface="Inter"/>
                <a:ea typeface="Inter"/>
                <a:cs typeface="Inter"/>
                <a:sym typeface="Inter"/>
              </a:rPr>
              <a:t> for protection when booking through our platform.</a:t>
            </a:r>
            <a:endParaRPr sz="1300">
              <a:solidFill>
                <a:srgbClr val="002630"/>
              </a:solidFill>
              <a:latin typeface="Inter"/>
              <a:ea typeface="Inter"/>
              <a:cs typeface="Inter"/>
              <a:sym typeface="Inter"/>
            </a:endParaRPr>
          </a:p>
          <a:p>
            <a:pPr indent="0" lvl="0" marL="457200" rtl="0" algn="l">
              <a:lnSpc>
                <a:spcPct val="100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00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HousingAnywhere gives you </a:t>
            </a:r>
            <a:r>
              <a:rPr lang="en-GB" sz="1300">
                <a:solidFill>
                  <a:srgbClr val="002630"/>
                </a:solidFill>
                <a:latin typeface="Inter"/>
                <a:ea typeface="Inter"/>
                <a:cs typeface="Inter"/>
                <a:sym typeface="Inter"/>
              </a:rPr>
              <a:t>48 hours from your move in date </a:t>
            </a:r>
            <a:r>
              <a:rPr lang="en-GB" sz="1300">
                <a:solidFill>
                  <a:srgbClr val="002630"/>
                </a:solidFill>
                <a:latin typeface="Inter"/>
                <a:ea typeface="Inter"/>
                <a:cs typeface="Inter"/>
                <a:sym typeface="Inter"/>
              </a:rPr>
              <a:t>to check that everything is as it was advertised, before transferring</a:t>
            </a:r>
            <a:r>
              <a:rPr lang="en-GB" sz="1300">
                <a:solidFill>
                  <a:srgbClr val="002630"/>
                </a:solidFill>
                <a:latin typeface="Inter"/>
                <a:ea typeface="Inter"/>
                <a:cs typeface="Inter"/>
                <a:sym typeface="Inter"/>
              </a:rPr>
              <a:t> the rent to the advertiser. </a:t>
            </a:r>
            <a:endParaRPr sz="1300">
              <a:solidFill>
                <a:srgbClr val="002630"/>
              </a:solidFill>
              <a:latin typeface="Inter"/>
              <a:ea typeface="Inter"/>
              <a:cs typeface="Inter"/>
              <a:sym typeface="Inter"/>
            </a:endParaRPr>
          </a:p>
          <a:p>
            <a:pPr indent="0" lvl="0" marL="457200" rtl="0" algn="l">
              <a:lnSpc>
                <a:spcPct val="100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00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If the room is not as advertised, you are 100% reimbursed.</a:t>
            </a:r>
            <a:endParaRPr sz="1300">
              <a:solidFill>
                <a:srgbClr val="00263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3900"/>
              <a:buFont typeface="Arial"/>
              <a:buNone/>
            </a:pPr>
            <a:r>
              <a:t/>
            </a:r>
            <a:endParaRPr sz="1300">
              <a:solidFill>
                <a:srgbClr val="002630"/>
              </a:solidFill>
              <a:latin typeface="Inter ExtraBold"/>
              <a:ea typeface="Inter ExtraBold"/>
              <a:cs typeface="Inter ExtraBold"/>
              <a:sym typeface="Inter ExtraBold"/>
            </a:endParaRPr>
          </a:p>
        </p:txBody>
      </p:sp>
      <p:pic>
        <p:nvPicPr>
          <p:cNvPr id="74" name="Google Shape;74;p15"/>
          <p:cNvPicPr preferRelativeResize="0"/>
          <p:nvPr/>
        </p:nvPicPr>
        <p:blipFill rotWithShape="1">
          <a:blip r:embed="rId4">
            <a:alphaModFix/>
          </a:blip>
          <a:srcRect b="0" l="15695" r="15702" t="0"/>
          <a:stretch/>
        </p:blipFill>
        <p:spPr>
          <a:xfrm>
            <a:off x="4792025" y="918350"/>
            <a:ext cx="4244923" cy="348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FFB"/>
        </a:solidFill>
      </p:bgPr>
    </p:bg>
    <p:spTree>
      <p:nvGrpSpPr>
        <p:cNvPr id="78" name="Shape 78"/>
        <p:cNvGrpSpPr/>
        <p:nvPr/>
      </p:nvGrpSpPr>
      <p:grpSpPr>
        <a:xfrm>
          <a:off x="0" y="0"/>
          <a:ext cx="0" cy="0"/>
          <a:chOff x="0" y="0"/>
          <a:chExt cx="0" cy="0"/>
        </a:xfrm>
      </p:grpSpPr>
      <p:sp>
        <p:nvSpPr>
          <p:cNvPr id="79" name="Google Shape;79;p16"/>
          <p:cNvSpPr txBox="1"/>
          <p:nvPr/>
        </p:nvSpPr>
        <p:spPr>
          <a:xfrm>
            <a:off x="232125" y="283050"/>
            <a:ext cx="8286900" cy="6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Priority Access</a:t>
            </a:r>
            <a:endParaRPr sz="3900">
              <a:solidFill>
                <a:srgbClr val="002630"/>
              </a:solidFill>
              <a:latin typeface="Inter ExtraBold"/>
              <a:ea typeface="Inter ExtraBold"/>
              <a:cs typeface="Inter ExtraBold"/>
              <a:sym typeface="Inter ExtraBold"/>
            </a:endParaRPr>
          </a:p>
        </p:txBody>
      </p:sp>
      <p:pic>
        <p:nvPicPr>
          <p:cNvPr id="80" name="Google Shape;80;p16"/>
          <p:cNvPicPr preferRelativeResize="0"/>
          <p:nvPr/>
        </p:nvPicPr>
        <p:blipFill rotWithShape="1">
          <a:blip r:embed="rId3">
            <a:alphaModFix/>
          </a:blip>
          <a:srcRect b="0" l="0" r="0" t="0"/>
          <a:stretch/>
        </p:blipFill>
        <p:spPr>
          <a:xfrm>
            <a:off x="232125" y="4751700"/>
            <a:ext cx="214228" cy="179123"/>
          </a:xfrm>
          <a:prstGeom prst="rect">
            <a:avLst/>
          </a:prstGeom>
          <a:noFill/>
          <a:ln>
            <a:noFill/>
          </a:ln>
        </p:spPr>
      </p:pic>
      <p:sp>
        <p:nvSpPr>
          <p:cNvPr id="81" name="Google Shape;81;p16"/>
          <p:cNvSpPr txBox="1"/>
          <p:nvPr/>
        </p:nvSpPr>
        <p:spPr>
          <a:xfrm>
            <a:off x="427175" y="4691900"/>
            <a:ext cx="1572000" cy="26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lang="en-GB" sz="800">
                <a:solidFill>
                  <a:srgbClr val="002630"/>
                </a:solidFill>
                <a:latin typeface="Inter"/>
                <a:ea typeface="Inter"/>
                <a:cs typeface="Inter"/>
                <a:sym typeface="Inter"/>
              </a:rPr>
              <a:t>HOUSINGANYWHERE | 4</a:t>
            </a:r>
            <a:endParaRPr b="0" i="0" sz="800" u="none" cap="none" strike="noStrike">
              <a:solidFill>
                <a:srgbClr val="002630"/>
              </a:solidFill>
              <a:latin typeface="Inter"/>
              <a:ea typeface="Inter"/>
              <a:cs typeface="Inter"/>
              <a:sym typeface="Inter"/>
            </a:endParaRPr>
          </a:p>
        </p:txBody>
      </p:sp>
      <p:sp>
        <p:nvSpPr>
          <p:cNvPr id="82" name="Google Shape;82;p16"/>
          <p:cNvSpPr txBox="1"/>
          <p:nvPr/>
        </p:nvSpPr>
        <p:spPr>
          <a:xfrm>
            <a:off x="232125" y="1242175"/>
            <a:ext cx="5765400" cy="31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300">
                <a:solidFill>
                  <a:srgbClr val="002630"/>
                </a:solidFill>
                <a:latin typeface="Inter"/>
                <a:ea typeface="Inter"/>
                <a:cs typeface="Inter"/>
                <a:sym typeface="Inter"/>
              </a:rPr>
              <a:t>Members of all Partners are HousingAnywhere’s VIP Users!</a:t>
            </a:r>
            <a:br>
              <a:rPr b="1" lang="en-GB" sz="1300">
                <a:solidFill>
                  <a:srgbClr val="002630"/>
                </a:solidFill>
                <a:latin typeface="Inter"/>
                <a:ea typeface="Inter"/>
                <a:cs typeface="Inter"/>
                <a:sym typeface="Inter"/>
              </a:rPr>
            </a:br>
            <a:endParaRPr b="1" sz="1300">
              <a:solidFill>
                <a:srgbClr val="002630"/>
              </a:solidFill>
              <a:latin typeface="Inter"/>
              <a:ea typeface="Inter"/>
              <a:cs typeface="Inter"/>
              <a:sym typeface="Inter"/>
            </a:endParaRPr>
          </a:p>
          <a:p>
            <a:pPr indent="-311150" lvl="0" marL="457200" rtl="0" algn="l">
              <a:lnSpc>
                <a:spcPct val="115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Use the Priority Access Sign-up form </a:t>
            </a:r>
            <a:r>
              <a:rPr lang="en-GB" sz="1300">
                <a:solidFill>
                  <a:srgbClr val="002630"/>
                </a:solidFill>
                <a:latin typeface="Inter"/>
                <a:ea typeface="Inter"/>
                <a:cs typeface="Inter"/>
                <a:sym typeface="Inter"/>
              </a:rPr>
              <a:t>provided </a:t>
            </a:r>
            <a:r>
              <a:rPr lang="en-GB" sz="1300">
                <a:solidFill>
                  <a:srgbClr val="002630"/>
                </a:solidFill>
                <a:latin typeface="Inter"/>
                <a:ea typeface="Inter"/>
                <a:cs typeface="Inter"/>
                <a:sym typeface="Inter"/>
              </a:rPr>
              <a:t>by your </a:t>
            </a:r>
            <a:r>
              <a:rPr lang="en-GB" sz="1300">
                <a:solidFill>
                  <a:srgbClr val="002630"/>
                </a:solidFill>
                <a:latin typeface="Inter"/>
                <a:ea typeface="Inter"/>
                <a:cs typeface="Inter"/>
                <a:sym typeface="Inter"/>
              </a:rPr>
              <a:t>Institution.</a:t>
            </a:r>
            <a:endParaRPr sz="1300">
              <a:solidFill>
                <a:srgbClr val="002630"/>
              </a:solidFill>
              <a:latin typeface="Inter"/>
              <a:ea typeface="Inter"/>
              <a:cs typeface="Inter"/>
              <a:sym typeface="Inter"/>
            </a:endParaRPr>
          </a:p>
          <a:p>
            <a:pPr indent="0" lvl="0" marL="914400" rtl="0" algn="l">
              <a:lnSpc>
                <a:spcPct val="115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15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Receive a Partner Tenant Badge that certifies your reliability which will make you get accepted as tenants 7 times faster! </a:t>
            </a:r>
            <a:endParaRPr sz="1300">
              <a:solidFill>
                <a:srgbClr val="002630"/>
              </a:solidFill>
              <a:latin typeface="Inter"/>
              <a:ea typeface="Inter"/>
              <a:cs typeface="Inter"/>
              <a:sym typeface="Inter"/>
            </a:endParaRPr>
          </a:p>
          <a:p>
            <a:pPr indent="0" lvl="0" marL="914400" rtl="0" algn="l">
              <a:lnSpc>
                <a:spcPct val="115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15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H</a:t>
            </a:r>
            <a:r>
              <a:rPr lang="en-GB" sz="1300">
                <a:solidFill>
                  <a:srgbClr val="002630"/>
                </a:solidFill>
                <a:latin typeface="Inter"/>
                <a:ea typeface="Inter"/>
                <a:cs typeface="Inter"/>
                <a:sym typeface="Inter"/>
              </a:rPr>
              <a:t>ave priority support through live-chat, telephone and via mail at </a:t>
            </a:r>
            <a:r>
              <a:rPr lang="en-GB" sz="1300" u="sng">
                <a:solidFill>
                  <a:srgbClr val="1C5BF7"/>
                </a:solidFill>
                <a:latin typeface="Inter"/>
                <a:ea typeface="Inter"/>
                <a:cs typeface="Inter"/>
                <a:sym typeface="Inter"/>
                <a:hlinkClick r:id="rId4">
                  <a:extLst>
                    <a:ext uri="{A12FA001-AC4F-418D-AE19-62706E023703}">
                      <ahyp:hlinkClr val="tx"/>
                    </a:ext>
                  </a:extLst>
                </a:hlinkClick>
              </a:rPr>
              <a:t>vip@housinganywhere.com</a:t>
            </a:r>
            <a:endParaRPr sz="1300">
              <a:solidFill>
                <a:srgbClr val="1C5BF7"/>
              </a:solidFill>
              <a:latin typeface="Inter"/>
              <a:ea typeface="Inter"/>
              <a:cs typeface="Inter"/>
              <a:sym typeface="Inter"/>
            </a:endParaRPr>
          </a:p>
          <a:p>
            <a:pPr indent="0" lvl="0" marL="457200" rtl="0" algn="l">
              <a:lnSpc>
                <a:spcPct val="115000"/>
              </a:lnSpc>
              <a:spcBef>
                <a:spcPts val="0"/>
              </a:spcBef>
              <a:spcAft>
                <a:spcPts val="0"/>
              </a:spcAft>
              <a:buNone/>
            </a:pPr>
            <a:r>
              <a:t/>
            </a:r>
            <a:endParaRPr sz="1300">
              <a:solidFill>
                <a:srgbClr val="002630"/>
              </a:solidFill>
              <a:latin typeface="Inter"/>
              <a:ea typeface="Inter"/>
              <a:cs typeface="Inter"/>
              <a:sym typeface="Inter"/>
            </a:endParaRPr>
          </a:p>
          <a:p>
            <a:pPr indent="0" lvl="0" marL="457200" rtl="0" algn="l">
              <a:lnSpc>
                <a:spcPct val="100000"/>
              </a:lnSpc>
              <a:spcBef>
                <a:spcPts val="0"/>
              </a:spcBef>
              <a:spcAft>
                <a:spcPts val="0"/>
              </a:spcAft>
              <a:buNone/>
            </a:pPr>
            <a:r>
              <a:t/>
            </a:r>
            <a:endParaRPr b="1" sz="1300">
              <a:solidFill>
                <a:srgbClr val="00263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3900"/>
              <a:buFont typeface="Arial"/>
              <a:buNone/>
            </a:pPr>
            <a:r>
              <a:t/>
            </a:r>
            <a:endParaRPr sz="1300">
              <a:solidFill>
                <a:srgbClr val="002630"/>
              </a:solidFill>
              <a:latin typeface="Inter ExtraBold"/>
              <a:ea typeface="Inter ExtraBold"/>
              <a:cs typeface="Inter ExtraBold"/>
              <a:sym typeface="Inter ExtraBold"/>
            </a:endParaRPr>
          </a:p>
        </p:txBody>
      </p:sp>
      <p:pic>
        <p:nvPicPr>
          <p:cNvPr id="83" name="Google Shape;83;p16"/>
          <p:cNvPicPr preferRelativeResize="0"/>
          <p:nvPr/>
        </p:nvPicPr>
        <p:blipFill rotWithShape="1">
          <a:blip r:embed="rId5">
            <a:alphaModFix/>
          </a:blip>
          <a:srcRect b="0" l="0" r="0" t="0"/>
          <a:stretch/>
        </p:blipFill>
        <p:spPr>
          <a:xfrm>
            <a:off x="6430226" y="556287"/>
            <a:ext cx="2246145" cy="4030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FFB"/>
        </a:solidFill>
      </p:bgPr>
    </p:bg>
    <p:spTree>
      <p:nvGrpSpPr>
        <p:cNvPr id="87" name="Shape 87"/>
        <p:cNvGrpSpPr/>
        <p:nvPr/>
      </p:nvGrpSpPr>
      <p:grpSpPr>
        <a:xfrm>
          <a:off x="0" y="0"/>
          <a:ext cx="0" cy="0"/>
          <a:chOff x="0" y="0"/>
          <a:chExt cx="0" cy="0"/>
        </a:xfrm>
      </p:grpSpPr>
      <p:sp>
        <p:nvSpPr>
          <p:cNvPr id="88" name="Google Shape;88;p17"/>
          <p:cNvSpPr txBox="1"/>
          <p:nvPr/>
        </p:nvSpPr>
        <p:spPr>
          <a:xfrm>
            <a:off x="232125" y="283050"/>
            <a:ext cx="5112300" cy="126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Whom are you</a:t>
            </a:r>
            <a:endParaRPr sz="3900">
              <a:solidFill>
                <a:srgbClr val="002630"/>
              </a:solidFill>
              <a:latin typeface="Inter ExtraBold"/>
              <a:ea typeface="Inter ExtraBold"/>
              <a:cs typeface="Inter ExtraBold"/>
              <a:sym typeface="Inter ExtraBold"/>
            </a:endParaRPr>
          </a:p>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renting from?</a:t>
            </a:r>
            <a:endParaRPr sz="3900">
              <a:solidFill>
                <a:srgbClr val="002630"/>
              </a:solidFill>
              <a:latin typeface="Inter ExtraBold"/>
              <a:ea typeface="Inter ExtraBold"/>
              <a:cs typeface="Inter ExtraBold"/>
              <a:sym typeface="Inter ExtraBold"/>
            </a:endParaRPr>
          </a:p>
        </p:txBody>
      </p:sp>
      <p:pic>
        <p:nvPicPr>
          <p:cNvPr id="89" name="Google Shape;89;p17"/>
          <p:cNvPicPr preferRelativeResize="0"/>
          <p:nvPr/>
        </p:nvPicPr>
        <p:blipFill rotWithShape="1">
          <a:blip r:embed="rId3">
            <a:alphaModFix/>
          </a:blip>
          <a:srcRect b="0" l="0" r="0" t="0"/>
          <a:stretch/>
        </p:blipFill>
        <p:spPr>
          <a:xfrm>
            <a:off x="232125" y="4751700"/>
            <a:ext cx="214228" cy="179123"/>
          </a:xfrm>
          <a:prstGeom prst="rect">
            <a:avLst/>
          </a:prstGeom>
          <a:noFill/>
          <a:ln>
            <a:noFill/>
          </a:ln>
        </p:spPr>
      </p:pic>
      <p:sp>
        <p:nvSpPr>
          <p:cNvPr id="90" name="Google Shape;90;p17"/>
          <p:cNvSpPr txBox="1"/>
          <p:nvPr/>
        </p:nvSpPr>
        <p:spPr>
          <a:xfrm>
            <a:off x="427175" y="4691900"/>
            <a:ext cx="1572000" cy="26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lang="en-GB" sz="800">
                <a:solidFill>
                  <a:srgbClr val="002630"/>
                </a:solidFill>
                <a:latin typeface="Inter"/>
                <a:ea typeface="Inter"/>
                <a:cs typeface="Inter"/>
                <a:sym typeface="Inter"/>
              </a:rPr>
              <a:t>HOUSINGANYWHERE | 5</a:t>
            </a:r>
            <a:endParaRPr b="0" i="0" sz="800" u="none" cap="none" strike="noStrike">
              <a:solidFill>
                <a:srgbClr val="002630"/>
              </a:solidFill>
              <a:latin typeface="Inter"/>
              <a:ea typeface="Inter"/>
              <a:cs typeface="Inter"/>
              <a:sym typeface="Inter"/>
            </a:endParaRPr>
          </a:p>
        </p:txBody>
      </p:sp>
      <p:sp>
        <p:nvSpPr>
          <p:cNvPr id="91" name="Google Shape;91;p17"/>
          <p:cNvSpPr txBox="1"/>
          <p:nvPr/>
        </p:nvSpPr>
        <p:spPr>
          <a:xfrm>
            <a:off x="232125" y="1667675"/>
            <a:ext cx="4419000" cy="28719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FF4B27"/>
              </a:buClr>
              <a:buSzPts val="1300"/>
              <a:buFont typeface="Inter"/>
              <a:buChar char="●"/>
            </a:pPr>
            <a:r>
              <a:rPr b="1" lang="en-GB" sz="1300">
                <a:solidFill>
                  <a:srgbClr val="FF4B27"/>
                </a:solidFill>
                <a:latin typeface="Inter"/>
                <a:ea typeface="Inter"/>
                <a:cs typeface="Inter"/>
                <a:sym typeface="Inter"/>
              </a:rPr>
              <a:t>Outgoing exchange students</a:t>
            </a:r>
            <a:br>
              <a:rPr lang="en-GB" sz="1300">
                <a:solidFill>
                  <a:srgbClr val="FF4B27"/>
                </a:solidFill>
                <a:latin typeface="Inter"/>
                <a:ea typeface="Inter"/>
                <a:cs typeface="Inter"/>
                <a:sym typeface="Inter"/>
              </a:rPr>
            </a:br>
            <a:r>
              <a:rPr lang="en-GB" sz="1300">
                <a:solidFill>
                  <a:srgbClr val="002630"/>
                </a:solidFill>
                <a:latin typeface="Inter"/>
                <a:ea typeface="Inter"/>
                <a:cs typeface="Inter"/>
                <a:sym typeface="Inter"/>
              </a:rPr>
              <a:t>Outgoing students who rent out their room during their semester abroad</a:t>
            </a:r>
            <a:endParaRPr sz="1300">
              <a:solidFill>
                <a:srgbClr val="002630"/>
              </a:solidFill>
              <a:latin typeface="Inter"/>
              <a:ea typeface="Inter"/>
              <a:cs typeface="Inter"/>
              <a:sym typeface="Inter"/>
            </a:endParaRPr>
          </a:p>
          <a:p>
            <a:pPr indent="0" lvl="0" marL="914400" rtl="0" algn="l">
              <a:lnSpc>
                <a:spcPct val="100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00000"/>
              </a:lnSpc>
              <a:spcBef>
                <a:spcPts val="0"/>
              </a:spcBef>
              <a:spcAft>
                <a:spcPts val="0"/>
              </a:spcAft>
              <a:buClr>
                <a:srgbClr val="FF4B27"/>
              </a:buClr>
              <a:buSzPts val="1300"/>
              <a:buFont typeface="Inter"/>
              <a:buChar char="●"/>
            </a:pPr>
            <a:r>
              <a:rPr b="1" lang="en-GB" sz="1300">
                <a:solidFill>
                  <a:srgbClr val="FF4B27"/>
                </a:solidFill>
                <a:latin typeface="Inter"/>
                <a:ea typeface="Inter"/>
                <a:cs typeface="Inter"/>
                <a:sym typeface="Inter"/>
              </a:rPr>
              <a:t>Private landlords</a:t>
            </a:r>
            <a:endParaRPr b="1" sz="1300">
              <a:solidFill>
                <a:srgbClr val="FF4B27"/>
              </a:solidFill>
              <a:latin typeface="Inter"/>
              <a:ea typeface="Inter"/>
              <a:cs typeface="Inter"/>
              <a:sym typeface="Inter"/>
            </a:endParaRPr>
          </a:p>
          <a:p>
            <a:pPr indent="0" lvl="0" marL="457200" rtl="0" algn="l">
              <a:lnSpc>
                <a:spcPct val="100000"/>
              </a:lnSpc>
              <a:spcBef>
                <a:spcPts val="0"/>
              </a:spcBef>
              <a:spcAft>
                <a:spcPts val="0"/>
              </a:spcAft>
              <a:buNone/>
            </a:pPr>
            <a:r>
              <a:rPr lang="en-GB" sz="1300">
                <a:solidFill>
                  <a:srgbClr val="002630"/>
                </a:solidFill>
                <a:latin typeface="Inter"/>
                <a:ea typeface="Inter"/>
                <a:cs typeface="Inter"/>
                <a:sym typeface="Inter"/>
              </a:rPr>
              <a:t>Verified private landlords that are lawfully allowed to rent out their properties to students</a:t>
            </a:r>
            <a:br>
              <a:rPr lang="en-GB" sz="1300">
                <a:solidFill>
                  <a:srgbClr val="002630"/>
                </a:solidFill>
                <a:latin typeface="Inter"/>
                <a:ea typeface="Inter"/>
                <a:cs typeface="Inter"/>
                <a:sym typeface="Inter"/>
              </a:rPr>
            </a:br>
            <a:endParaRPr sz="1300">
              <a:solidFill>
                <a:srgbClr val="002630"/>
              </a:solidFill>
              <a:latin typeface="Inter"/>
              <a:ea typeface="Inter"/>
              <a:cs typeface="Inter"/>
              <a:sym typeface="Inter"/>
            </a:endParaRPr>
          </a:p>
          <a:p>
            <a:pPr indent="-311150" lvl="0" marL="457200" rtl="0" algn="l">
              <a:lnSpc>
                <a:spcPct val="100000"/>
              </a:lnSpc>
              <a:spcBef>
                <a:spcPts val="0"/>
              </a:spcBef>
              <a:spcAft>
                <a:spcPts val="0"/>
              </a:spcAft>
              <a:buClr>
                <a:srgbClr val="FF4B27"/>
              </a:buClr>
              <a:buSzPts val="1300"/>
              <a:buFont typeface="Inter"/>
              <a:buChar char="●"/>
            </a:pPr>
            <a:r>
              <a:rPr b="1" lang="en-GB" sz="1300">
                <a:solidFill>
                  <a:srgbClr val="FF4B27"/>
                </a:solidFill>
                <a:latin typeface="Inter"/>
                <a:ea typeface="Inter"/>
                <a:cs typeface="Inter"/>
                <a:sym typeface="Inter"/>
              </a:rPr>
              <a:t>Host families</a:t>
            </a:r>
            <a:endParaRPr b="1" sz="1300">
              <a:solidFill>
                <a:srgbClr val="FF4B27"/>
              </a:solidFill>
              <a:latin typeface="Inter"/>
              <a:ea typeface="Inter"/>
              <a:cs typeface="Inter"/>
              <a:sym typeface="Inter"/>
            </a:endParaRPr>
          </a:p>
          <a:p>
            <a:pPr indent="0" lvl="0" marL="457200" rtl="0" algn="l">
              <a:lnSpc>
                <a:spcPct val="100000"/>
              </a:lnSpc>
              <a:spcBef>
                <a:spcPts val="0"/>
              </a:spcBef>
              <a:spcAft>
                <a:spcPts val="0"/>
              </a:spcAft>
              <a:buNone/>
            </a:pPr>
            <a:r>
              <a:rPr lang="en-GB" sz="1300">
                <a:solidFill>
                  <a:srgbClr val="002630"/>
                </a:solidFill>
                <a:latin typeface="Inter"/>
                <a:ea typeface="Inter"/>
                <a:cs typeface="Inter"/>
                <a:sym typeface="Inter"/>
              </a:rPr>
              <a:t>Families or elderly interested in hosting a student</a:t>
            </a:r>
            <a:br>
              <a:rPr lang="en-GB" sz="1300">
                <a:solidFill>
                  <a:srgbClr val="002630"/>
                </a:solidFill>
                <a:latin typeface="Inter"/>
                <a:ea typeface="Inter"/>
                <a:cs typeface="Inter"/>
                <a:sym typeface="Inter"/>
              </a:rPr>
            </a:br>
            <a:endParaRPr sz="1300">
              <a:solidFill>
                <a:srgbClr val="002630"/>
              </a:solidFill>
              <a:latin typeface="Inter"/>
              <a:ea typeface="Inter"/>
              <a:cs typeface="Inter"/>
              <a:sym typeface="Inter"/>
            </a:endParaRPr>
          </a:p>
          <a:p>
            <a:pPr indent="-311150" lvl="0" marL="457200" rtl="0" algn="l">
              <a:lnSpc>
                <a:spcPct val="100000"/>
              </a:lnSpc>
              <a:spcBef>
                <a:spcPts val="0"/>
              </a:spcBef>
              <a:spcAft>
                <a:spcPts val="0"/>
              </a:spcAft>
              <a:buClr>
                <a:srgbClr val="FF4B27"/>
              </a:buClr>
              <a:buSzPts val="1300"/>
              <a:buFont typeface="Inter"/>
              <a:buChar char="●"/>
            </a:pPr>
            <a:r>
              <a:rPr b="1" lang="en-GB" sz="1300">
                <a:solidFill>
                  <a:srgbClr val="FF4B27"/>
                </a:solidFill>
                <a:latin typeface="Inter"/>
                <a:ea typeface="Inter"/>
                <a:cs typeface="Inter"/>
                <a:sym typeface="Inter"/>
              </a:rPr>
              <a:t>Housing operators</a:t>
            </a:r>
            <a:endParaRPr b="1" sz="1300">
              <a:solidFill>
                <a:srgbClr val="FF4B27"/>
              </a:solidFill>
              <a:latin typeface="Inter"/>
              <a:ea typeface="Inter"/>
              <a:cs typeface="Inter"/>
              <a:sym typeface="Inter"/>
            </a:endParaRPr>
          </a:p>
          <a:p>
            <a:pPr indent="0" lvl="0" marL="457200" rtl="0" algn="l">
              <a:lnSpc>
                <a:spcPct val="100000"/>
              </a:lnSpc>
              <a:spcBef>
                <a:spcPts val="0"/>
              </a:spcBef>
              <a:spcAft>
                <a:spcPts val="0"/>
              </a:spcAft>
              <a:buNone/>
            </a:pPr>
            <a:r>
              <a:rPr lang="en-GB" sz="1300">
                <a:solidFill>
                  <a:srgbClr val="002630"/>
                </a:solidFill>
                <a:latin typeface="Inter"/>
                <a:ea typeface="Inter"/>
                <a:cs typeface="Inter"/>
                <a:sym typeface="Inter"/>
              </a:rPr>
              <a:t>Agencies, Residencies, etc.</a:t>
            </a:r>
            <a:endParaRPr sz="1300">
              <a:solidFill>
                <a:srgbClr val="00263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3900"/>
              <a:buFont typeface="Arial"/>
              <a:buNone/>
            </a:pPr>
            <a:r>
              <a:t/>
            </a:r>
            <a:endParaRPr sz="1300">
              <a:solidFill>
                <a:srgbClr val="002630"/>
              </a:solidFill>
              <a:latin typeface="Inter ExtraBold"/>
              <a:ea typeface="Inter ExtraBold"/>
              <a:cs typeface="Inter ExtraBold"/>
              <a:sym typeface="Inter ExtraBold"/>
            </a:endParaRPr>
          </a:p>
        </p:txBody>
      </p:sp>
      <p:pic>
        <p:nvPicPr>
          <p:cNvPr id="92" name="Google Shape;92;p17"/>
          <p:cNvPicPr preferRelativeResize="0"/>
          <p:nvPr/>
        </p:nvPicPr>
        <p:blipFill rotWithShape="1">
          <a:blip r:embed="rId4">
            <a:alphaModFix/>
          </a:blip>
          <a:srcRect b="0" l="32089" r="22185" t="0"/>
          <a:stretch/>
        </p:blipFill>
        <p:spPr>
          <a:xfrm>
            <a:off x="5615650" y="0"/>
            <a:ext cx="3526124" cy="51435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FFB"/>
        </a:solidFill>
      </p:bgPr>
    </p:bg>
    <p:spTree>
      <p:nvGrpSpPr>
        <p:cNvPr id="96" name="Shape 96"/>
        <p:cNvGrpSpPr/>
        <p:nvPr/>
      </p:nvGrpSpPr>
      <p:grpSpPr>
        <a:xfrm>
          <a:off x="0" y="0"/>
          <a:ext cx="0" cy="0"/>
          <a:chOff x="0" y="0"/>
          <a:chExt cx="0" cy="0"/>
        </a:xfrm>
      </p:grpSpPr>
      <p:sp>
        <p:nvSpPr>
          <p:cNvPr id="97" name="Google Shape;97;p18"/>
          <p:cNvSpPr txBox="1"/>
          <p:nvPr/>
        </p:nvSpPr>
        <p:spPr>
          <a:xfrm>
            <a:off x="232125" y="283050"/>
            <a:ext cx="7744200" cy="126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HousingAnywhere in your city</a:t>
            </a:r>
            <a:endParaRPr sz="3900">
              <a:solidFill>
                <a:srgbClr val="002630"/>
              </a:solidFill>
              <a:latin typeface="Inter ExtraBold"/>
              <a:ea typeface="Inter ExtraBold"/>
              <a:cs typeface="Inter ExtraBold"/>
              <a:sym typeface="Inter ExtraBold"/>
            </a:endParaRPr>
          </a:p>
        </p:txBody>
      </p:sp>
      <p:pic>
        <p:nvPicPr>
          <p:cNvPr id="98" name="Google Shape;98;p18"/>
          <p:cNvPicPr preferRelativeResize="0"/>
          <p:nvPr/>
        </p:nvPicPr>
        <p:blipFill rotWithShape="1">
          <a:blip r:embed="rId3">
            <a:alphaModFix/>
          </a:blip>
          <a:srcRect b="0" l="0" r="0" t="0"/>
          <a:stretch/>
        </p:blipFill>
        <p:spPr>
          <a:xfrm>
            <a:off x="232125" y="4751700"/>
            <a:ext cx="214228" cy="179123"/>
          </a:xfrm>
          <a:prstGeom prst="rect">
            <a:avLst/>
          </a:prstGeom>
          <a:noFill/>
          <a:ln>
            <a:noFill/>
          </a:ln>
        </p:spPr>
      </p:pic>
      <p:sp>
        <p:nvSpPr>
          <p:cNvPr id="99" name="Google Shape;99;p18"/>
          <p:cNvSpPr txBox="1"/>
          <p:nvPr/>
        </p:nvSpPr>
        <p:spPr>
          <a:xfrm>
            <a:off x="427175" y="4691900"/>
            <a:ext cx="1572000" cy="26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lang="en-GB" sz="800">
                <a:solidFill>
                  <a:srgbClr val="002630"/>
                </a:solidFill>
                <a:latin typeface="Inter"/>
                <a:ea typeface="Inter"/>
                <a:cs typeface="Inter"/>
                <a:sym typeface="Inter"/>
              </a:rPr>
              <a:t>HOUSINGANYWHERE | 6</a:t>
            </a:r>
            <a:endParaRPr b="0" i="0" sz="800" u="none" cap="none" strike="noStrike">
              <a:solidFill>
                <a:srgbClr val="002630"/>
              </a:solidFill>
              <a:latin typeface="Inter"/>
              <a:ea typeface="Inter"/>
              <a:cs typeface="Inter"/>
              <a:sym typeface="Inter"/>
            </a:endParaRPr>
          </a:p>
        </p:txBody>
      </p:sp>
      <p:sp>
        <p:nvSpPr>
          <p:cNvPr id="100" name="Google Shape;100;p18"/>
          <p:cNvSpPr txBox="1"/>
          <p:nvPr/>
        </p:nvSpPr>
        <p:spPr>
          <a:xfrm>
            <a:off x="232125" y="1134275"/>
            <a:ext cx="4841100" cy="30243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Publish your room on HousingAnywhere before leaving (make sure your landlord agrees!)</a:t>
            </a:r>
            <a:br>
              <a:rPr lang="en-GB" sz="1300">
                <a:solidFill>
                  <a:srgbClr val="002630"/>
                </a:solidFill>
                <a:latin typeface="Inter"/>
                <a:ea typeface="Inter"/>
                <a:cs typeface="Inter"/>
                <a:sym typeface="Inter"/>
              </a:rPr>
            </a:br>
            <a:endParaRPr sz="1300">
              <a:solidFill>
                <a:srgbClr val="002630"/>
              </a:solidFill>
              <a:latin typeface="Inter"/>
              <a:ea typeface="Inter"/>
              <a:cs typeface="Inter"/>
              <a:sym typeface="Inter"/>
            </a:endParaRPr>
          </a:p>
          <a:p>
            <a:pPr indent="-311150" lvl="0" marL="457200" rtl="0" algn="l">
              <a:lnSpc>
                <a:spcPct val="115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Receive requests by incoming students and trainees willing to rent your place (you will recognize them by the VIP Partner Tenant Badge)</a:t>
            </a:r>
            <a:endParaRPr sz="1300">
              <a:solidFill>
                <a:srgbClr val="002630"/>
              </a:solidFill>
              <a:latin typeface="Inter"/>
              <a:ea typeface="Inter"/>
              <a:cs typeface="Inter"/>
              <a:sym typeface="Inter"/>
            </a:endParaRPr>
          </a:p>
          <a:p>
            <a:pPr indent="0" lvl="0" marL="914400" rtl="0" algn="l">
              <a:lnSpc>
                <a:spcPct val="115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15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Chat with potential candidates and accept the request of the tenant you like the most, without the need to organize viewings!</a:t>
            </a:r>
            <a:endParaRPr sz="1300">
              <a:solidFill>
                <a:srgbClr val="002630"/>
              </a:solidFill>
              <a:latin typeface="Inter"/>
              <a:ea typeface="Inter"/>
              <a:cs typeface="Inter"/>
              <a:sym typeface="Inter"/>
            </a:endParaRPr>
          </a:p>
          <a:p>
            <a:pPr indent="0" lvl="0" marL="457200" rtl="0" algn="l">
              <a:lnSpc>
                <a:spcPct val="115000"/>
              </a:lnSpc>
              <a:spcBef>
                <a:spcPts val="0"/>
              </a:spcBef>
              <a:spcAft>
                <a:spcPts val="0"/>
              </a:spcAft>
              <a:buNone/>
            </a:pPr>
            <a:r>
              <a:t/>
            </a:r>
            <a:endParaRPr sz="1300">
              <a:solidFill>
                <a:srgbClr val="002630"/>
              </a:solidFill>
              <a:latin typeface="Inter"/>
              <a:ea typeface="Inter"/>
              <a:cs typeface="Inter"/>
              <a:sym typeface="Inter"/>
            </a:endParaRPr>
          </a:p>
          <a:p>
            <a:pPr indent="-311150" lvl="0" marL="457200" rtl="0" algn="l">
              <a:lnSpc>
                <a:spcPct val="115000"/>
              </a:lnSpc>
              <a:spcBef>
                <a:spcPts val="0"/>
              </a:spcBef>
              <a:spcAft>
                <a:spcPts val="0"/>
              </a:spcAft>
              <a:buClr>
                <a:srgbClr val="002630"/>
              </a:buClr>
              <a:buSzPts val="1300"/>
              <a:buFont typeface="Inter"/>
              <a:buChar char="●"/>
            </a:pPr>
            <a:r>
              <a:rPr lang="en-GB" sz="1300">
                <a:solidFill>
                  <a:srgbClr val="002630"/>
                </a:solidFill>
                <a:latin typeface="Inter"/>
                <a:ea typeface="Inter"/>
                <a:cs typeface="Inter"/>
                <a:sym typeface="Inter"/>
              </a:rPr>
              <a:t>Avoid paying double rent and get back to your place when you return!</a:t>
            </a:r>
            <a:endParaRPr sz="1300">
              <a:solidFill>
                <a:srgbClr val="002630"/>
              </a:solidFill>
              <a:latin typeface="Inter"/>
              <a:ea typeface="Inter"/>
              <a:cs typeface="Inter"/>
              <a:sym typeface="Inter"/>
            </a:endParaRPr>
          </a:p>
          <a:p>
            <a:pPr indent="0" lvl="0" marL="457200" rtl="0" algn="l">
              <a:lnSpc>
                <a:spcPct val="100000"/>
              </a:lnSpc>
              <a:spcBef>
                <a:spcPts val="0"/>
              </a:spcBef>
              <a:spcAft>
                <a:spcPts val="0"/>
              </a:spcAft>
              <a:buNone/>
            </a:pPr>
            <a:r>
              <a:t/>
            </a:r>
            <a:endParaRPr b="1" sz="1300">
              <a:solidFill>
                <a:srgbClr val="00263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3900"/>
              <a:buFont typeface="Arial"/>
              <a:buNone/>
            </a:pPr>
            <a:r>
              <a:t/>
            </a:r>
            <a:endParaRPr sz="1300">
              <a:solidFill>
                <a:srgbClr val="002630"/>
              </a:solidFill>
              <a:latin typeface="Inter ExtraBold"/>
              <a:ea typeface="Inter ExtraBold"/>
              <a:cs typeface="Inter ExtraBold"/>
              <a:sym typeface="Inter ExtraBold"/>
            </a:endParaRPr>
          </a:p>
        </p:txBody>
      </p:sp>
      <p:pic>
        <p:nvPicPr>
          <p:cNvPr id="101" name="Google Shape;101;p18"/>
          <p:cNvPicPr preferRelativeResize="0"/>
          <p:nvPr/>
        </p:nvPicPr>
        <p:blipFill rotWithShape="1">
          <a:blip r:embed="rId4">
            <a:alphaModFix/>
          </a:blip>
          <a:srcRect b="0" l="4867" r="3119" t="0"/>
          <a:stretch/>
        </p:blipFill>
        <p:spPr>
          <a:xfrm>
            <a:off x="5175490" y="663800"/>
            <a:ext cx="3926084" cy="4267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FFB"/>
        </a:solidFill>
      </p:bgPr>
    </p:bg>
    <p:spTree>
      <p:nvGrpSpPr>
        <p:cNvPr id="105" name="Shape 105"/>
        <p:cNvGrpSpPr/>
        <p:nvPr/>
      </p:nvGrpSpPr>
      <p:grpSpPr>
        <a:xfrm>
          <a:off x="0" y="0"/>
          <a:ext cx="0" cy="0"/>
          <a:chOff x="0" y="0"/>
          <a:chExt cx="0" cy="0"/>
        </a:xfrm>
      </p:grpSpPr>
      <p:sp>
        <p:nvSpPr>
          <p:cNvPr id="106" name="Google Shape;106;p19"/>
          <p:cNvSpPr txBox="1"/>
          <p:nvPr/>
        </p:nvSpPr>
        <p:spPr>
          <a:xfrm>
            <a:off x="232125" y="283050"/>
            <a:ext cx="7744200" cy="7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Extra Tips</a:t>
            </a:r>
            <a:endParaRPr sz="3900">
              <a:solidFill>
                <a:srgbClr val="002630"/>
              </a:solidFill>
              <a:latin typeface="Inter ExtraBold"/>
              <a:ea typeface="Inter ExtraBold"/>
              <a:cs typeface="Inter ExtraBold"/>
              <a:sym typeface="Inter ExtraBold"/>
            </a:endParaRPr>
          </a:p>
        </p:txBody>
      </p:sp>
      <p:pic>
        <p:nvPicPr>
          <p:cNvPr id="107" name="Google Shape;107;p19"/>
          <p:cNvPicPr preferRelativeResize="0"/>
          <p:nvPr/>
        </p:nvPicPr>
        <p:blipFill rotWithShape="1">
          <a:blip r:embed="rId3">
            <a:alphaModFix/>
          </a:blip>
          <a:srcRect b="0" l="0" r="0" t="0"/>
          <a:stretch/>
        </p:blipFill>
        <p:spPr>
          <a:xfrm>
            <a:off x="232125" y="4751700"/>
            <a:ext cx="214228" cy="179123"/>
          </a:xfrm>
          <a:prstGeom prst="rect">
            <a:avLst/>
          </a:prstGeom>
          <a:noFill/>
          <a:ln>
            <a:noFill/>
          </a:ln>
        </p:spPr>
      </p:pic>
      <p:sp>
        <p:nvSpPr>
          <p:cNvPr id="108" name="Google Shape;108;p19"/>
          <p:cNvSpPr txBox="1"/>
          <p:nvPr/>
        </p:nvSpPr>
        <p:spPr>
          <a:xfrm>
            <a:off x="427175" y="4691900"/>
            <a:ext cx="1572000" cy="26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lang="en-GB" sz="800">
                <a:solidFill>
                  <a:srgbClr val="002630"/>
                </a:solidFill>
                <a:latin typeface="Inter"/>
                <a:ea typeface="Inter"/>
                <a:cs typeface="Inter"/>
                <a:sym typeface="Inter"/>
              </a:rPr>
              <a:t>HOUSINGANYWHERE | 7</a:t>
            </a:r>
            <a:endParaRPr b="0" i="0" sz="800" u="none" cap="none" strike="noStrike">
              <a:solidFill>
                <a:srgbClr val="002630"/>
              </a:solidFill>
              <a:latin typeface="Inter"/>
              <a:ea typeface="Inter"/>
              <a:cs typeface="Inter"/>
              <a:sym typeface="Inter"/>
            </a:endParaRPr>
          </a:p>
        </p:txBody>
      </p:sp>
      <p:sp>
        <p:nvSpPr>
          <p:cNvPr id="109" name="Google Shape;109;p19"/>
          <p:cNvSpPr txBox="1"/>
          <p:nvPr/>
        </p:nvSpPr>
        <p:spPr>
          <a:xfrm>
            <a:off x="232125" y="1134275"/>
            <a:ext cx="5694900" cy="3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FF4B27"/>
                </a:solidFill>
                <a:latin typeface="Inter"/>
                <a:ea typeface="Inter"/>
                <a:cs typeface="Inter"/>
                <a:sym typeface="Inter"/>
              </a:rPr>
              <a:t>Make the best out of HousingAnywhere. Get your room straight away!</a:t>
            </a:r>
            <a:endParaRPr b="1" sz="1300">
              <a:solidFill>
                <a:srgbClr val="FF4B27"/>
              </a:solidFill>
              <a:latin typeface="Inter"/>
              <a:ea typeface="Inter"/>
              <a:cs typeface="Inter"/>
              <a:sym typeface="Inter"/>
            </a:endParaRPr>
          </a:p>
          <a:p>
            <a:pPr indent="0" lvl="0" marL="0" rtl="0" algn="l">
              <a:spcBef>
                <a:spcPts val="0"/>
              </a:spcBef>
              <a:spcAft>
                <a:spcPts val="0"/>
              </a:spcAft>
              <a:buClr>
                <a:schemeClr val="dk1"/>
              </a:buClr>
              <a:buSzPts val="1400"/>
              <a:buFont typeface="Arial"/>
              <a:buNone/>
            </a:pPr>
            <a:r>
              <a:t/>
            </a:r>
            <a:endParaRPr sz="1300">
              <a:solidFill>
                <a:srgbClr val="002630"/>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GB" sz="1300">
                <a:solidFill>
                  <a:srgbClr val="002630"/>
                </a:solidFill>
                <a:latin typeface="Inter"/>
                <a:ea typeface="Inter"/>
                <a:cs typeface="Inter"/>
                <a:sym typeface="Inter"/>
              </a:rPr>
              <a:t>All listings are transparent and come from verified advertisers.  HousingAnywhere was created to allow everyone to book a room from ANYWHERE. You do not even have to visit the apartment in person.</a:t>
            </a:r>
            <a:br>
              <a:rPr lang="en-GB" sz="1300">
                <a:solidFill>
                  <a:srgbClr val="002630"/>
                </a:solidFill>
                <a:latin typeface="Inter"/>
                <a:ea typeface="Inter"/>
                <a:cs typeface="Inter"/>
                <a:sym typeface="Inter"/>
              </a:rPr>
            </a:br>
            <a:endParaRPr sz="1300">
              <a:solidFill>
                <a:srgbClr val="002630"/>
              </a:solidFill>
              <a:latin typeface="Inter"/>
              <a:ea typeface="Inter"/>
              <a:cs typeface="Inter"/>
              <a:sym typeface="Inter"/>
            </a:endParaRPr>
          </a:p>
          <a:p>
            <a:pPr indent="0" lvl="0" marL="0" rtl="0" algn="l">
              <a:lnSpc>
                <a:spcPct val="115000"/>
              </a:lnSpc>
              <a:spcBef>
                <a:spcPts val="0"/>
              </a:spcBef>
              <a:spcAft>
                <a:spcPts val="0"/>
              </a:spcAft>
              <a:buNone/>
            </a:pPr>
            <a:r>
              <a:rPr b="1" lang="en-GB" sz="1300">
                <a:solidFill>
                  <a:srgbClr val="FF4B27"/>
                </a:solidFill>
                <a:latin typeface="Inter"/>
                <a:ea typeface="Inter"/>
                <a:cs typeface="Inter"/>
                <a:sym typeface="Inter"/>
              </a:rPr>
              <a:t>Be safe!</a:t>
            </a:r>
            <a:br>
              <a:rPr lang="en-GB" sz="1300">
                <a:solidFill>
                  <a:srgbClr val="002630"/>
                </a:solidFill>
                <a:latin typeface="Inter"/>
                <a:ea typeface="Inter"/>
                <a:cs typeface="Inter"/>
                <a:sym typeface="Inter"/>
              </a:rPr>
            </a:br>
            <a:br>
              <a:rPr lang="en-GB" sz="1300">
                <a:solidFill>
                  <a:srgbClr val="002630"/>
                </a:solidFill>
                <a:latin typeface="Inter"/>
                <a:ea typeface="Inter"/>
                <a:cs typeface="Inter"/>
                <a:sym typeface="Inter"/>
              </a:rPr>
            </a:br>
            <a:r>
              <a:rPr lang="en-GB" sz="1300">
                <a:solidFill>
                  <a:srgbClr val="002630"/>
                </a:solidFill>
                <a:latin typeface="Inter"/>
                <a:ea typeface="Inter"/>
                <a:cs typeface="Inter"/>
                <a:sym typeface="Inter"/>
              </a:rPr>
              <a:t>Be sure to book your accommodation through HousingAnywhere’s Secure Booking System. This way, you have the security of being fully reimbursed in case the room is not as advertised, and to get the first month’s rent in case of last minute, unjustified cancellations. Never share your contact details before having finalized the booking!</a:t>
            </a:r>
            <a:endParaRPr sz="1300">
              <a:solidFill>
                <a:srgbClr val="002630"/>
              </a:solidFill>
              <a:latin typeface="Inter"/>
              <a:ea typeface="Inter"/>
              <a:cs typeface="Inter"/>
              <a:sym typeface="Inter"/>
            </a:endParaRPr>
          </a:p>
          <a:p>
            <a:pPr indent="0" lvl="0" marL="0" rtl="0" algn="l">
              <a:lnSpc>
                <a:spcPct val="115000"/>
              </a:lnSpc>
              <a:spcBef>
                <a:spcPts val="0"/>
              </a:spcBef>
              <a:spcAft>
                <a:spcPts val="0"/>
              </a:spcAft>
              <a:buNone/>
            </a:pPr>
            <a:r>
              <a:t/>
            </a:r>
            <a:endParaRPr sz="1300">
              <a:solidFill>
                <a:srgbClr val="002630"/>
              </a:solidFill>
              <a:latin typeface="Inter"/>
              <a:ea typeface="Inter"/>
              <a:cs typeface="Inter"/>
              <a:sym typeface="Inter"/>
            </a:endParaRPr>
          </a:p>
          <a:p>
            <a:pPr indent="0" lvl="0" marL="457200" rtl="0" algn="l">
              <a:lnSpc>
                <a:spcPct val="100000"/>
              </a:lnSpc>
              <a:spcBef>
                <a:spcPts val="0"/>
              </a:spcBef>
              <a:spcAft>
                <a:spcPts val="0"/>
              </a:spcAft>
              <a:buNone/>
            </a:pPr>
            <a:r>
              <a:t/>
            </a:r>
            <a:endParaRPr b="1" sz="1300">
              <a:solidFill>
                <a:srgbClr val="00263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3900"/>
              <a:buFont typeface="Arial"/>
              <a:buNone/>
            </a:pPr>
            <a:r>
              <a:t/>
            </a:r>
            <a:endParaRPr sz="1300">
              <a:solidFill>
                <a:srgbClr val="002630"/>
              </a:solidFill>
              <a:latin typeface="Inter ExtraBold"/>
              <a:ea typeface="Inter ExtraBold"/>
              <a:cs typeface="Inter ExtraBold"/>
              <a:sym typeface="Inter ExtraBold"/>
            </a:endParaRPr>
          </a:p>
        </p:txBody>
      </p:sp>
      <p:pic>
        <p:nvPicPr>
          <p:cNvPr id="110" name="Google Shape;110;p19"/>
          <p:cNvPicPr preferRelativeResize="0"/>
          <p:nvPr/>
        </p:nvPicPr>
        <p:blipFill rotWithShape="1">
          <a:blip r:embed="rId4">
            <a:alphaModFix/>
          </a:blip>
          <a:srcRect b="0" l="17585" r="17902" t="0"/>
          <a:stretch/>
        </p:blipFill>
        <p:spPr>
          <a:xfrm>
            <a:off x="5927025" y="1481200"/>
            <a:ext cx="2988374" cy="26057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FFB"/>
        </a:solidFill>
      </p:bgPr>
    </p:bg>
    <p:spTree>
      <p:nvGrpSpPr>
        <p:cNvPr id="114" name="Shape 114"/>
        <p:cNvGrpSpPr/>
        <p:nvPr/>
      </p:nvGrpSpPr>
      <p:grpSpPr>
        <a:xfrm>
          <a:off x="0" y="0"/>
          <a:ext cx="0" cy="0"/>
          <a:chOff x="0" y="0"/>
          <a:chExt cx="0" cy="0"/>
        </a:xfrm>
      </p:grpSpPr>
      <p:sp>
        <p:nvSpPr>
          <p:cNvPr id="115" name="Google Shape;115;p20"/>
          <p:cNvSpPr txBox="1"/>
          <p:nvPr/>
        </p:nvSpPr>
        <p:spPr>
          <a:xfrm>
            <a:off x="232125" y="283050"/>
            <a:ext cx="7744200" cy="7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rgbClr val="002630"/>
                </a:solidFill>
                <a:latin typeface="Inter ExtraBold"/>
                <a:ea typeface="Inter ExtraBold"/>
                <a:cs typeface="Inter ExtraBold"/>
                <a:sym typeface="Inter ExtraBold"/>
              </a:rPr>
              <a:t>Extra Extra Tips</a:t>
            </a:r>
            <a:endParaRPr sz="3900">
              <a:solidFill>
                <a:srgbClr val="002630"/>
              </a:solidFill>
              <a:latin typeface="Inter ExtraBold"/>
              <a:ea typeface="Inter ExtraBold"/>
              <a:cs typeface="Inter ExtraBold"/>
              <a:sym typeface="Inter ExtraBold"/>
            </a:endParaRPr>
          </a:p>
        </p:txBody>
      </p:sp>
      <p:pic>
        <p:nvPicPr>
          <p:cNvPr id="116" name="Google Shape;116;p20"/>
          <p:cNvPicPr preferRelativeResize="0"/>
          <p:nvPr/>
        </p:nvPicPr>
        <p:blipFill rotWithShape="1">
          <a:blip r:embed="rId3">
            <a:alphaModFix/>
          </a:blip>
          <a:srcRect b="0" l="0" r="0" t="0"/>
          <a:stretch/>
        </p:blipFill>
        <p:spPr>
          <a:xfrm>
            <a:off x="232125" y="4751700"/>
            <a:ext cx="214228" cy="179123"/>
          </a:xfrm>
          <a:prstGeom prst="rect">
            <a:avLst/>
          </a:prstGeom>
          <a:noFill/>
          <a:ln>
            <a:noFill/>
          </a:ln>
        </p:spPr>
      </p:pic>
      <p:sp>
        <p:nvSpPr>
          <p:cNvPr id="117" name="Google Shape;117;p20"/>
          <p:cNvSpPr txBox="1"/>
          <p:nvPr/>
        </p:nvSpPr>
        <p:spPr>
          <a:xfrm>
            <a:off x="427175" y="4691900"/>
            <a:ext cx="1572000" cy="26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lang="en-GB" sz="800">
                <a:solidFill>
                  <a:srgbClr val="002630"/>
                </a:solidFill>
                <a:latin typeface="Inter"/>
                <a:ea typeface="Inter"/>
                <a:cs typeface="Inter"/>
                <a:sym typeface="Inter"/>
              </a:rPr>
              <a:t>HOUSINGANYWHERE | 8</a:t>
            </a:r>
            <a:endParaRPr b="0" i="0" sz="800" u="none" cap="none" strike="noStrike">
              <a:solidFill>
                <a:srgbClr val="002630"/>
              </a:solidFill>
              <a:latin typeface="Inter"/>
              <a:ea typeface="Inter"/>
              <a:cs typeface="Inter"/>
              <a:sym typeface="Inter"/>
            </a:endParaRPr>
          </a:p>
        </p:txBody>
      </p:sp>
      <p:sp>
        <p:nvSpPr>
          <p:cNvPr id="118" name="Google Shape;118;p20"/>
          <p:cNvSpPr txBox="1"/>
          <p:nvPr/>
        </p:nvSpPr>
        <p:spPr>
          <a:xfrm>
            <a:off x="232125" y="1134275"/>
            <a:ext cx="4648200" cy="260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Arial"/>
              <a:buNone/>
            </a:pPr>
            <a:r>
              <a:rPr b="1" lang="en-GB" sz="1300">
                <a:solidFill>
                  <a:srgbClr val="FF4B27"/>
                </a:solidFill>
                <a:latin typeface="Inter"/>
                <a:ea typeface="Inter"/>
                <a:cs typeface="Inter"/>
                <a:sym typeface="Inter"/>
              </a:rPr>
              <a:t>Search fast, search smart</a:t>
            </a:r>
            <a:endParaRPr b="1" sz="1300">
              <a:solidFill>
                <a:srgbClr val="FF4B27"/>
              </a:solidFill>
              <a:latin typeface="Inter"/>
              <a:ea typeface="Inter"/>
              <a:cs typeface="Inter"/>
              <a:sym typeface="Inter"/>
            </a:endParaRPr>
          </a:p>
          <a:p>
            <a:pPr indent="0" lvl="0" marL="0" rtl="0" algn="l">
              <a:lnSpc>
                <a:spcPct val="115000"/>
              </a:lnSpc>
              <a:spcBef>
                <a:spcPts val="0"/>
              </a:spcBef>
              <a:spcAft>
                <a:spcPts val="0"/>
              </a:spcAft>
              <a:buClr>
                <a:schemeClr val="dk1"/>
              </a:buClr>
              <a:buSzPts val="1600"/>
              <a:buFont typeface="Arial"/>
              <a:buNone/>
            </a:pPr>
            <a:r>
              <a:rPr lang="en-GB" sz="1300">
                <a:solidFill>
                  <a:srgbClr val="002630"/>
                </a:solidFill>
                <a:latin typeface="Inter"/>
                <a:ea typeface="Inter"/>
                <a:cs typeface="Inter"/>
                <a:sym typeface="Inter"/>
              </a:rPr>
              <a:t>Browse hundreds of properties in your city of choice. Save your favorites and set up search alerts so you don't miss your dream place!</a:t>
            </a:r>
            <a:endParaRPr sz="1300">
              <a:solidFill>
                <a:srgbClr val="002630"/>
              </a:solidFill>
              <a:latin typeface="Inter"/>
              <a:ea typeface="Inter"/>
              <a:cs typeface="Inter"/>
              <a:sym typeface="Inter"/>
            </a:endParaRPr>
          </a:p>
          <a:p>
            <a:pPr indent="0" lvl="0" marL="0" rtl="0" algn="l">
              <a:lnSpc>
                <a:spcPct val="115000"/>
              </a:lnSpc>
              <a:spcBef>
                <a:spcPts val="0"/>
              </a:spcBef>
              <a:spcAft>
                <a:spcPts val="0"/>
              </a:spcAft>
              <a:buClr>
                <a:schemeClr val="dk1"/>
              </a:buClr>
              <a:buSzPts val="1600"/>
              <a:buFont typeface="Arial"/>
              <a:buNone/>
            </a:pPr>
            <a:r>
              <a:t/>
            </a:r>
            <a:endParaRPr sz="1300">
              <a:solidFill>
                <a:srgbClr val="002630"/>
              </a:solidFill>
              <a:latin typeface="Inter"/>
              <a:ea typeface="Inter"/>
              <a:cs typeface="Inter"/>
              <a:sym typeface="Inter"/>
            </a:endParaRPr>
          </a:p>
          <a:p>
            <a:pPr indent="0" lvl="0" marL="0" rtl="0" algn="l">
              <a:lnSpc>
                <a:spcPct val="115000"/>
              </a:lnSpc>
              <a:spcBef>
                <a:spcPts val="0"/>
              </a:spcBef>
              <a:spcAft>
                <a:spcPts val="0"/>
              </a:spcAft>
              <a:buClr>
                <a:schemeClr val="dk1"/>
              </a:buClr>
              <a:buSzPts val="1600"/>
              <a:buFont typeface="Arial"/>
              <a:buNone/>
            </a:pPr>
            <a:r>
              <a:rPr b="1" lang="en-GB" sz="1300">
                <a:solidFill>
                  <a:srgbClr val="FF4B27"/>
                </a:solidFill>
                <a:latin typeface="Inter"/>
                <a:ea typeface="Inter"/>
                <a:cs typeface="Inter"/>
                <a:sym typeface="Inter"/>
              </a:rPr>
              <a:t>Map it out</a:t>
            </a:r>
            <a:endParaRPr b="1" sz="1300">
              <a:solidFill>
                <a:srgbClr val="FF4B27"/>
              </a:solidFill>
              <a:latin typeface="Inter"/>
              <a:ea typeface="Inter"/>
              <a:cs typeface="Inter"/>
              <a:sym typeface="Inter"/>
            </a:endParaRPr>
          </a:p>
          <a:p>
            <a:pPr indent="0" lvl="0" marL="0" rtl="0" algn="l">
              <a:lnSpc>
                <a:spcPct val="115000"/>
              </a:lnSpc>
              <a:spcBef>
                <a:spcPts val="0"/>
              </a:spcBef>
              <a:spcAft>
                <a:spcPts val="0"/>
              </a:spcAft>
              <a:buClr>
                <a:schemeClr val="dk1"/>
              </a:buClr>
              <a:buSzPts val="1600"/>
              <a:buFont typeface="Arial"/>
              <a:buNone/>
            </a:pPr>
            <a:r>
              <a:rPr lang="en-GB" sz="1300">
                <a:solidFill>
                  <a:srgbClr val="002630"/>
                </a:solidFill>
                <a:latin typeface="Inter"/>
                <a:ea typeface="Inter"/>
                <a:cs typeface="Inter"/>
                <a:sym typeface="Inter"/>
              </a:rPr>
              <a:t>Get a true sense of place by pinpointing where you want to live in any city on our map. You can</a:t>
            </a:r>
            <a:r>
              <a:rPr lang="en-GB" sz="1600">
                <a:solidFill>
                  <a:schemeClr val="lt1"/>
                </a:solidFill>
              </a:rPr>
              <a:t> </a:t>
            </a:r>
            <a:r>
              <a:rPr lang="en-GB" sz="1300">
                <a:solidFill>
                  <a:srgbClr val="002630"/>
                </a:solidFill>
                <a:latin typeface="Inter"/>
                <a:ea typeface="Inter"/>
                <a:cs typeface="Inter"/>
                <a:sym typeface="Inter"/>
              </a:rPr>
              <a:t>even use it as a search filter! </a:t>
            </a:r>
            <a:endParaRPr b="1" sz="1300">
              <a:solidFill>
                <a:srgbClr val="002630"/>
              </a:solidFill>
              <a:latin typeface="Inter"/>
              <a:ea typeface="Inter"/>
              <a:cs typeface="Inter"/>
              <a:sym typeface="Inter"/>
            </a:endParaRPr>
          </a:p>
        </p:txBody>
      </p:sp>
      <p:pic>
        <p:nvPicPr>
          <p:cNvPr id="119" name="Google Shape;119;p20"/>
          <p:cNvPicPr preferRelativeResize="0"/>
          <p:nvPr/>
        </p:nvPicPr>
        <p:blipFill rotWithShape="1">
          <a:blip r:embed="rId4">
            <a:alphaModFix/>
          </a:blip>
          <a:srcRect b="0" l="24428" r="24849" t="0"/>
          <a:stretch/>
        </p:blipFill>
        <p:spPr>
          <a:xfrm>
            <a:off x="5020625" y="387900"/>
            <a:ext cx="3938424" cy="4367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B27"/>
        </a:solidFill>
      </p:bgPr>
    </p:bg>
    <p:spTree>
      <p:nvGrpSpPr>
        <p:cNvPr id="123"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b="0" l="0" r="0" t="72263"/>
          <a:stretch/>
        </p:blipFill>
        <p:spPr>
          <a:xfrm>
            <a:off x="0" y="3716901"/>
            <a:ext cx="9144000" cy="1426599"/>
          </a:xfrm>
          <a:prstGeom prst="rect">
            <a:avLst/>
          </a:prstGeom>
          <a:noFill/>
          <a:ln>
            <a:noFill/>
          </a:ln>
        </p:spPr>
      </p:pic>
      <p:pic>
        <p:nvPicPr>
          <p:cNvPr id="125" name="Google Shape;125;p21"/>
          <p:cNvPicPr preferRelativeResize="0"/>
          <p:nvPr/>
        </p:nvPicPr>
        <p:blipFill>
          <a:blip r:embed="rId4">
            <a:alphaModFix/>
          </a:blip>
          <a:stretch>
            <a:fillRect/>
          </a:stretch>
        </p:blipFill>
        <p:spPr>
          <a:xfrm>
            <a:off x="917862" y="1399649"/>
            <a:ext cx="7308276" cy="1351425"/>
          </a:xfrm>
          <a:prstGeom prst="rect">
            <a:avLst/>
          </a:prstGeom>
          <a:noFill/>
          <a:ln>
            <a:noFill/>
          </a:ln>
        </p:spPr>
      </p:pic>
      <p:pic>
        <p:nvPicPr>
          <p:cNvPr id="126" name="Google Shape;126;p21"/>
          <p:cNvPicPr preferRelativeResize="0"/>
          <p:nvPr/>
        </p:nvPicPr>
        <p:blipFill rotWithShape="1">
          <a:blip r:embed="rId5">
            <a:alphaModFix/>
          </a:blip>
          <a:srcRect b="0" l="0" r="0" t="0"/>
          <a:stretch/>
        </p:blipFill>
        <p:spPr>
          <a:xfrm>
            <a:off x="3749350" y="4289100"/>
            <a:ext cx="1645302" cy="43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